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2" r:id="rId7"/>
    <p:sldMasterId id="2147483680" r:id="rId8"/>
    <p:sldMasterId id="2147483717" r:id="rId9"/>
    <p:sldMasterId id="2147483702" r:id="rId10"/>
    <p:sldMasterId id="2147483706" r:id="rId11"/>
    <p:sldMasterId id="2147483710" r:id="rId12"/>
    <p:sldMasterId id="2147483714" r:id="rId13"/>
    <p:sldMasterId id="2147483718" r:id="rId14"/>
    <p:sldMasterId id="2147483722" r:id="rId15"/>
  </p:sldMasterIdLst>
  <p:notesMasterIdLst>
    <p:notesMasterId r:id="rId22"/>
  </p:notesMasterIdLst>
  <p:sldIdLst>
    <p:sldId id="256" r:id="rId16"/>
    <p:sldId id="334" r:id="rId17"/>
    <p:sldId id="416" r:id="rId18"/>
    <p:sldId id="341" r:id="rId19"/>
    <p:sldId id="332" r:id="rId20"/>
    <p:sldId id="32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62" d="100"/>
          <a:sy n="62" d="100"/>
        </p:scale>
        <p:origin x="16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PHEN_NICKLAS\Documents\MOCAS%20Contracts%20-%20Pivot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PHEN_NICKLAS\Documents\MOCAS%20Contracts%20-%20Pivo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Sheet2!$E$1</c:f>
              <c:strCache>
                <c:ptCount val="1"/>
                <c:pt idx="0">
                  <c:v>Obligation Dollars by Service - FY17 YTD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AIR FORCE
31%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43B-4128-B745-B593AFF0EB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ARMY
30%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3B-4128-B745-B593AFF0EB2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DLA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3B-4128-B745-B593AFF0EB2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NAVY
30%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3B-4128-B745-B593AFF0EB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Sheet2!$D$2:$D$8</c:f>
              <c:strCache>
                <c:ptCount val="7"/>
                <c:pt idx="1">
                  <c:v>AIR FORCE</c:v>
                </c:pt>
                <c:pt idx="2">
                  <c:v>ARMY</c:v>
                </c:pt>
                <c:pt idx="3">
                  <c:v>DA</c:v>
                </c:pt>
                <c:pt idx="4">
                  <c:v>DLA</c:v>
                </c:pt>
                <c:pt idx="5">
                  <c:v>MARINE CORPS</c:v>
                </c:pt>
                <c:pt idx="6">
                  <c:v>NAVY</c:v>
                </c:pt>
              </c:strCache>
            </c:strRef>
          </c:cat>
          <c:val>
            <c:numRef>
              <c:f>Sheet2!$E$2:$E$8</c:f>
              <c:numCache>
                <c:formatCode>_("$"* #,##0.00_);_("$"* \(#,##0.00\);_("$"* "-"??_);_(@_)</c:formatCode>
                <c:ptCount val="7"/>
                <c:pt idx="1">
                  <c:v>646568028095.68188</c:v>
                </c:pt>
                <c:pt idx="2">
                  <c:v>581114142193.31763</c:v>
                </c:pt>
                <c:pt idx="3">
                  <c:v>122825359086.54013</c:v>
                </c:pt>
                <c:pt idx="4">
                  <c:v>23026949462.800056</c:v>
                </c:pt>
                <c:pt idx="5">
                  <c:v>14405412382.150002</c:v>
                </c:pt>
                <c:pt idx="6">
                  <c:v>628383219693.36963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3B-4128-B745-B593AFF0E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Sheet2!$B$1</c:f>
              <c:strCache>
                <c:ptCount val="1"/>
                <c:pt idx="0">
                  <c:v>Total Active Contracts - FY17 YTD</c:v>
                </c:pt>
              </c:strCache>
            </c:strRef>
          </c:tx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ARMY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CD5-4EE5-87BC-3832AE97C7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DLA
35%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CD5-4EE5-87BC-3832AE97C7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Sheet2!$A$2:$A$8</c:f>
              <c:strCache>
                <c:ptCount val="7"/>
                <c:pt idx="1">
                  <c:v>AIR FORCE</c:v>
                </c:pt>
                <c:pt idx="2">
                  <c:v>ARMY</c:v>
                </c:pt>
                <c:pt idx="3">
                  <c:v>DA</c:v>
                </c:pt>
                <c:pt idx="4">
                  <c:v>DLA</c:v>
                </c:pt>
                <c:pt idx="5">
                  <c:v>MARINE CORPS</c:v>
                </c:pt>
                <c:pt idx="6">
                  <c:v>NAVY</c:v>
                </c:pt>
              </c:strCache>
            </c:strRef>
          </c:cat>
          <c:val>
            <c:numRef>
              <c:f>Sheet2!$B$2:$B$8</c:f>
              <c:numCache>
                <c:formatCode>_(* #,##0_);_(* \(#,##0\);_(* "-"??_);_(@_)</c:formatCode>
                <c:ptCount val="7"/>
                <c:pt idx="1">
                  <c:v>47120</c:v>
                </c:pt>
                <c:pt idx="2">
                  <c:v>37330</c:v>
                </c:pt>
                <c:pt idx="3">
                  <c:v>15065</c:v>
                </c:pt>
                <c:pt idx="4">
                  <c:v>132500</c:v>
                </c:pt>
                <c:pt idx="5">
                  <c:v>1826</c:v>
                </c:pt>
                <c:pt idx="6">
                  <c:v>130033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D5-4EE5-87BC-3832AE97C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C07FA4-6770-4925-BFCA-2D523E0DC49F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9E5614-C326-4E20-B531-31CBCDA6F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8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7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43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21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E5614-C326-4E20-B531-31CBCDA6F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0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5736" y="2514600"/>
            <a:ext cx="6172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baseline="0" dirty="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0"/>
            <a:ext cx="55626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None/>
              <a:defRPr lang="en-US" sz="1800" b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3124200" y="6562344"/>
            <a:ext cx="2895600" cy="16827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105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Integrity - Service - Innovation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692775"/>
            <a:ext cx="1303401" cy="81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586" y="750951"/>
            <a:ext cx="9142730" cy="6350"/>
          </a:xfrm>
          <a:custGeom>
            <a:avLst/>
            <a:gdLst/>
            <a:ahLst/>
            <a:cxnLst/>
            <a:rect l="l" t="t" r="r" b="b"/>
            <a:pathLst>
              <a:path w="9142730" h="6350">
                <a:moveTo>
                  <a:pt x="9142413" y="0"/>
                </a:moveTo>
                <a:lnTo>
                  <a:pt x="0" y="6350"/>
                </a:lnTo>
              </a:path>
            </a:pathLst>
          </a:custGeom>
          <a:ln w="25400">
            <a:solidFill>
              <a:srgbClr val="95959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800163"/>
            <a:ext cx="47625" cy="68580"/>
          </a:xfrm>
          <a:custGeom>
            <a:avLst/>
            <a:gdLst/>
            <a:ahLst/>
            <a:cxnLst/>
            <a:rect l="l" t="t" r="r" b="b"/>
            <a:pathLst>
              <a:path w="47625" h="68580">
                <a:moveTo>
                  <a:pt x="0" y="68262"/>
                </a:moveTo>
                <a:lnTo>
                  <a:pt x="47625" y="68262"/>
                </a:lnTo>
                <a:lnTo>
                  <a:pt x="47625" y="0"/>
                </a:lnTo>
                <a:lnTo>
                  <a:pt x="0" y="0"/>
                </a:lnTo>
                <a:lnTo>
                  <a:pt x="0" y="6826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6503985"/>
            <a:ext cx="9144000" cy="236854"/>
          </a:xfrm>
          <a:custGeom>
            <a:avLst/>
            <a:gdLst/>
            <a:ahLst/>
            <a:cxnLst/>
            <a:rect l="l" t="t" r="r" b="b"/>
            <a:pathLst>
              <a:path w="9144000" h="236854">
                <a:moveTo>
                  <a:pt x="0" y="236537"/>
                </a:moveTo>
                <a:lnTo>
                  <a:pt x="9144000" y="236537"/>
                </a:lnTo>
                <a:lnTo>
                  <a:pt x="9144000" y="0"/>
                </a:lnTo>
                <a:lnTo>
                  <a:pt x="0" y="0"/>
                </a:lnTo>
                <a:lnTo>
                  <a:pt x="0" y="236537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0" y="6503985"/>
            <a:ext cx="9144000" cy="236854"/>
          </a:xfrm>
          <a:custGeom>
            <a:avLst/>
            <a:gdLst/>
            <a:ahLst/>
            <a:cxnLst/>
            <a:rect l="l" t="t" r="r" b="b"/>
            <a:pathLst>
              <a:path w="9144000" h="236854">
                <a:moveTo>
                  <a:pt x="0" y="236537"/>
                </a:moveTo>
                <a:lnTo>
                  <a:pt x="9144000" y="236537"/>
                </a:lnTo>
                <a:lnTo>
                  <a:pt x="9144000" y="0"/>
                </a:lnTo>
                <a:lnTo>
                  <a:pt x="0" y="0"/>
                </a:lnTo>
                <a:lnTo>
                  <a:pt x="0" y="236537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0" y="650081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0" y="673258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1"/>
                </a:lnTo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7625" y="800163"/>
            <a:ext cx="9096375" cy="68580"/>
          </a:xfrm>
          <a:custGeom>
            <a:avLst/>
            <a:gdLst/>
            <a:ahLst/>
            <a:cxnLst/>
            <a:rect l="l" t="t" r="r" b="b"/>
            <a:pathLst>
              <a:path w="9096375" h="68580">
                <a:moveTo>
                  <a:pt x="0" y="68262"/>
                </a:moveTo>
                <a:lnTo>
                  <a:pt x="9096375" y="68262"/>
                </a:lnTo>
                <a:lnTo>
                  <a:pt x="9096375" y="0"/>
                </a:lnTo>
                <a:lnTo>
                  <a:pt x="0" y="0"/>
                </a:lnTo>
                <a:lnTo>
                  <a:pt x="0" y="68262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8078851" y="88900"/>
            <a:ext cx="738187" cy="831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>
                <a:solidFill>
                  <a:prstClr val="black"/>
                </a:solidFill>
              </a:rPr>
              <a:t>Integrity - </a:t>
            </a:r>
            <a:r>
              <a:rPr spc="-5">
                <a:solidFill>
                  <a:prstClr val="black"/>
                </a:solidFill>
              </a:rPr>
              <a:t>Service </a:t>
            </a:r>
            <a:r>
              <a:rPr>
                <a:solidFill>
                  <a:prstClr val="black"/>
                </a:solidFill>
              </a:rPr>
              <a:t>-</a:t>
            </a:r>
            <a:r>
              <a:rPr spc="-55">
                <a:solidFill>
                  <a:prstClr val="black"/>
                </a:solidFill>
              </a:rPr>
              <a:t> </a:t>
            </a:r>
            <a:r>
              <a:rPr spc="-5">
                <a:solidFill>
                  <a:prstClr val="black"/>
                </a:solidFill>
              </a:rPr>
              <a:t>Innovation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fld id="{0EADE629-ABA8-440E-A66A-83118C6D0C9A}" type="datetime1">
              <a:rPr lang="en-US" spc="-5" smtClean="0"/>
              <a:t>10/4/2024</a:t>
            </a:fld>
            <a:endParaRPr spc="-5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292929"/>
                </a:solidFill>
                <a:latin typeface="Arial"/>
                <a:cs typeface="Arial"/>
              </a:defRPr>
            </a:lvl1pPr>
          </a:lstStyle>
          <a:p>
            <a:pPr marL="25400"/>
            <a:fld id="{81D60167-4931-47E6-BA6A-407CBD079E47}" type="slidenum">
              <a:rPr spc="-5" dirty="0"/>
              <a:pPr marL="25400"/>
              <a:t>‹#›</a:t>
            </a:fld>
            <a:endParaRPr spc="-5"/>
          </a:p>
        </p:txBody>
      </p:sp>
    </p:spTree>
    <p:extLst>
      <p:ext uri="{BB962C8B-B14F-4D97-AF65-F5344CB8AC3E}">
        <p14:creationId xmlns:p14="http://schemas.microsoft.com/office/powerpoint/2010/main" val="38281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5884D-3DDD-4DA2-B2C0-DB3A95DC6107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9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9D9B-692E-4182-9706-ADA69E357B33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7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4C14-C76D-4750-A30E-89C95BCD1DBA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93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F8C7-C82A-4330-A54F-7425AA813C8E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11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AE80-E36C-4185-A49E-1074973C0E82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3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E73D-9CD0-49D3-AFC2-D560A0C53172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830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18E-CF16-494D-8763-CB84CCA3E768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59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5F3D-96FE-43CE-BF53-9DB90D2BF4DD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98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E914-A23C-4E78-95DF-E3BBA0042DD9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92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C692-F1D2-44A3-9A52-5959CA0FDCE5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" y="13411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368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Questions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  <a:prstGeom prst="rect">
            <a:avLst/>
          </a:prstGeo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  <a:prstGeom prst="rect">
            <a:avLst/>
          </a:prstGeo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2344"/>
            <a:ext cx="2133600" cy="1682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5736" y="2514600"/>
            <a:ext cx="61722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2800" b="1" baseline="0" dirty="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0"/>
            <a:ext cx="55626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None/>
              <a:defRPr lang="en-US" sz="1800" b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xfrm>
            <a:off x="3124200" y="6562344"/>
            <a:ext cx="2895600" cy="16827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105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Integrity - Service - Innovation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D842-FB4A-44B4-AB8E-DACA68881C13}" type="datetime1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AAC8-932D-486A-AD0C-6FD4098C4F2D}" type="datetime1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" y="13411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93685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Questions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Wingdings 2" panose="05020102010507070707" pitchFamily="18" charset="2"/>
              <a:buChar char="»"/>
              <a:defRPr/>
            </a:lvl1pPr>
            <a:lvl2pPr>
              <a:buClr>
                <a:srgbClr val="293685"/>
              </a:buClr>
              <a:buFont typeface="Wingdings" pitchFamily="2" charset="2"/>
              <a:buChar char="ü"/>
              <a:defRPr b="0"/>
            </a:lvl2pPr>
            <a:lvl3pPr marL="1033463" indent="-228600">
              <a:buClr>
                <a:srgbClr val="293685"/>
              </a:buClr>
              <a:defRPr/>
            </a:lvl3pPr>
            <a:lvl4pPr marL="1371600" indent="-228600">
              <a:buClr>
                <a:srgbClr val="293685"/>
              </a:buClr>
              <a:defRPr/>
            </a:lvl4pPr>
            <a:lvl5pPr marL="1719263" indent="-228600">
              <a:buClr>
                <a:srgbClr val="29368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6CBD-8EDE-432B-A7B3-A8934133EE90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2C4898AF-1F4D-4737-8FEA-706E03585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9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/>
          <a:lstStyle>
            <a:lvl1pP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/>
          <a:lstStyle>
            <a:lvl1pPr>
              <a:buClr>
                <a:srgbClr val="293685"/>
              </a:buClr>
              <a:buFont typeface="Wingdings 2" pitchFamily="18" charset="2"/>
              <a:buChar char="»"/>
              <a:defRPr sz="2400"/>
            </a:lvl1pPr>
            <a:lvl2pPr>
              <a:buClr>
                <a:srgbClr val="293685"/>
              </a:buClr>
              <a:buFont typeface="Wingdings" pitchFamily="2" charset="2"/>
              <a:buChar char="ü"/>
              <a:defRPr sz="2000"/>
            </a:lvl2pPr>
            <a:lvl3pPr marL="1033463" indent="-228600">
              <a:buClr>
                <a:srgbClr val="293685"/>
              </a:buClr>
              <a:defRPr sz="1800"/>
            </a:lvl3pPr>
            <a:lvl4pPr marL="1371600" indent="-228600">
              <a:buClr>
                <a:srgbClr val="293685"/>
              </a:buClr>
              <a:buFont typeface="Arial" pitchFamily="34" charset="0"/>
              <a:buChar char="•"/>
              <a:defRPr sz="1600"/>
            </a:lvl4pPr>
            <a:lvl5pPr marL="1719263" indent="-228600">
              <a:buClr>
                <a:srgbClr val="293685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7B84-1177-4D74-9C40-C1C49E9A0DD2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DB0A4B7-05AF-4F5F-8812-770AA6AFFD2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91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5B7D-D690-424E-AE13-52AF44121CE5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71489"/>
            <a:ext cx="2057400" cy="152400"/>
          </a:xfrm>
          <a:prstGeom prst="rect">
            <a:avLst/>
          </a:prstGeom>
        </p:spPr>
        <p:txBody>
          <a:bodyPr/>
          <a:lstStyle/>
          <a:p>
            <a:fld id="{AEDED5F5-54A3-4749-8E90-F5AFC8F8F0D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937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udly Serving America's Heroe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5353050"/>
            <a:ext cx="2024495" cy="1143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8" name="Pentagon 7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1963AA-CE25-44E3-A4B8-D64FD68C3D2B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3450" y="3394392"/>
            <a:ext cx="5553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626364"/>
                </a:solidFill>
              </a:rPr>
              <a:t>Defense Finance and Accounting Service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720" y="228600"/>
            <a:ext cx="2273300" cy="2598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udly Serving America's Heroes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5353050"/>
            <a:ext cx="2024495" cy="1143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8" name="Pentagon 7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46E11E7-37D3-489E-823A-B5E2A30DBB19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Integrity - Service - Innovation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9" descr="DFAS Checkmark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6988" y="241300"/>
            <a:ext cx="2262187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33450" y="3394392"/>
            <a:ext cx="5553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626364"/>
                </a:solidFill>
              </a:rPr>
              <a:t>Defense Finance and Accounting Service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rgbClr val="293685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kern="1200" dirty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7674F62-C240-401A-9BD3-37B1E9483CDB}" type="datetime1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65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auto">
          <a:xfrm>
            <a:off x="0" y="6572250"/>
            <a:ext cx="8715375" cy="161925"/>
          </a:xfrm>
          <a:prstGeom prst="homePlate">
            <a:avLst/>
          </a:prstGeom>
          <a:solidFill>
            <a:srgbClr val="282C6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Integrity - Service - Innovation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-9525" y="752475"/>
            <a:ext cx="9153525" cy="66675"/>
          </a:xfrm>
          <a:prstGeom prst="rect">
            <a:avLst/>
          </a:prstGeom>
          <a:solidFill>
            <a:srgbClr val="D2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23"/>
          <p:cNvCxnSpPr>
            <a:cxnSpLocks noChangeShapeType="1"/>
          </p:cNvCxnSpPr>
          <p:nvPr/>
        </p:nvCxnSpPr>
        <p:spPr bwMode="auto">
          <a:xfrm>
            <a:off x="0" y="704850"/>
            <a:ext cx="9144000" cy="0"/>
          </a:xfrm>
          <a:prstGeom prst="line">
            <a:avLst/>
          </a:prstGeom>
          <a:noFill/>
          <a:ln w="41275" algn="ctr">
            <a:solidFill>
              <a:srgbClr val="626364"/>
            </a:solidFill>
            <a:miter lim="800000"/>
            <a:headEnd/>
            <a:tailEnd/>
          </a:ln>
        </p:spPr>
      </p:cxnSp>
      <p:pic>
        <p:nvPicPr>
          <p:cNvPr id="10" name="Picture 14" descr="sta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0613" y="6492875"/>
            <a:ext cx="276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watermark - Proudly Serving America's Heroes logo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066800"/>
            <a:ext cx="8534400" cy="48183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9F7CFD-486E-40CA-B901-0574609F535A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6FE0BE-F715-4A32-A8B3-DF1430C6AB08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9EEF0-26F2-481C-A5A1-3A5219FD71BE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1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21083D-32A4-4AAF-A511-E8385917D9CC}" type="datetime1">
              <a:rPr lang="en-US" smtClean="0">
                <a:solidFill>
                  <a:prstClr val="white"/>
                </a:solidFill>
              </a:rPr>
              <a:t>10/4/2024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9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auto">
          <a:xfrm>
            <a:off x="0" y="6572250"/>
            <a:ext cx="8715375" cy="161925"/>
          </a:xfrm>
          <a:prstGeom prst="homePlate">
            <a:avLst/>
          </a:prstGeom>
          <a:solidFill>
            <a:srgbClr val="282C6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Integrity - Service - Innovation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-9525" y="752475"/>
            <a:ext cx="9153525" cy="66675"/>
          </a:xfrm>
          <a:prstGeom prst="rect">
            <a:avLst/>
          </a:prstGeom>
          <a:solidFill>
            <a:srgbClr val="D2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23"/>
          <p:cNvCxnSpPr>
            <a:cxnSpLocks noChangeShapeType="1"/>
          </p:cNvCxnSpPr>
          <p:nvPr/>
        </p:nvCxnSpPr>
        <p:spPr bwMode="auto">
          <a:xfrm>
            <a:off x="0" y="704850"/>
            <a:ext cx="9144000" cy="0"/>
          </a:xfrm>
          <a:prstGeom prst="line">
            <a:avLst/>
          </a:prstGeom>
          <a:noFill/>
          <a:ln w="41275" algn="ctr">
            <a:solidFill>
              <a:srgbClr val="626364"/>
            </a:solidFill>
            <a:miter lim="800000"/>
            <a:headEnd/>
            <a:tailEnd/>
          </a:ln>
        </p:spPr>
      </p:cxnSp>
      <p:pic>
        <p:nvPicPr>
          <p:cNvPr id="10" name="Picture 14" descr="sta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10613" y="6492875"/>
            <a:ext cx="276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watermark - Proudly Serving America's Heroes logo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1066800"/>
            <a:ext cx="8534400" cy="48183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697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descr="Integrity - Service - Innovation banner with a star"/>
          <p:cNvGrpSpPr/>
          <p:nvPr/>
        </p:nvGrpSpPr>
        <p:grpSpPr>
          <a:xfrm>
            <a:off x="0" y="6496456"/>
            <a:ext cx="8892020" cy="310191"/>
            <a:chOff x="0" y="6496456"/>
            <a:chExt cx="8892020" cy="310191"/>
          </a:xfrm>
        </p:grpSpPr>
        <p:sp>
          <p:nvSpPr>
            <p:cNvPr id="14" name="Pentagon 13"/>
            <p:cNvSpPr/>
            <p:nvPr userDrawn="1"/>
          </p:nvSpPr>
          <p:spPr bwMode="auto">
            <a:xfrm>
              <a:off x="0" y="6572250"/>
              <a:ext cx="8639783" cy="161925"/>
            </a:xfrm>
            <a:prstGeom prst="homePlate">
              <a:avLst/>
            </a:prstGeom>
            <a:solidFill>
              <a:srgbClr val="16216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175" y="6496456"/>
              <a:ext cx="252845" cy="310191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10833" r="17424" b="86806"/>
          <a:stretch/>
        </p:blipFill>
        <p:spPr>
          <a:xfrm>
            <a:off x="-9527" y="608842"/>
            <a:ext cx="7726025" cy="1966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4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"/>
            </a:pPr>
            <a:r>
              <a:rPr lang="en-US"/>
              <a:t>Click to edit Master text styles</a:t>
            </a:r>
          </a:p>
          <a:p>
            <a:pPr marL="742950" lvl="1" indent="-28575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P"/>
            </a:pPr>
            <a:r>
              <a:rPr lang="en-US"/>
              <a:t>Second level</a:t>
            </a:r>
          </a:p>
          <a:p>
            <a:pPr marL="1085850" lvl="2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Third level</a:t>
            </a:r>
          </a:p>
          <a:p>
            <a:pPr marL="1428750" lvl="3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Fourth level</a:t>
            </a:r>
          </a:p>
          <a:p>
            <a:pPr marL="1771650" lvl="4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282C69"/>
              </a:buClr>
              <a:buFont typeface="Wingdings 2" pitchFamily="18" charset="2"/>
              <a:buChar char=""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57200" y="6562344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124200" y="6562344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Integrity - Service - Innovation</a:t>
            </a:r>
          </a:p>
        </p:txBody>
      </p:sp>
      <p:pic>
        <p:nvPicPr>
          <p:cNvPr id="12" name="Picture 11" descr="Proudly Serving America's Heroes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95250"/>
            <a:ext cx="1381125" cy="779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t="12548" r="16619" b="86280"/>
          <a:stretch/>
        </p:blipFill>
        <p:spPr>
          <a:xfrm>
            <a:off x="-9527" y="730843"/>
            <a:ext cx="7781925" cy="165026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534912" y="6562344"/>
            <a:ext cx="1999488" cy="171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0C76A-07FC-4260-99EA-1CFB63604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lang="en-US" sz="2400" b="1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6216C"/>
        </a:buClr>
        <a:buFont typeface="Wingdings" pitchFamily="2" charset="2"/>
        <a:buChar char="ü"/>
        <a:defRPr lang="en-US" sz="2400" kern="1200" dirty="0" smtClean="0">
          <a:solidFill>
            <a:srgbClr val="16216C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6216C"/>
        </a:buClr>
        <a:buFontTx/>
        <a:buNone/>
        <a:defRPr lang="en-US" sz="2000" kern="1200" baseline="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8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6216C"/>
        </a:buClr>
        <a:buFont typeface="Arial" pitchFamily="34" charset="0"/>
        <a:buChar char="•"/>
        <a:defRPr lang="en-US" sz="1600" kern="1200" dirty="0" smtClean="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16216C"/>
                </a:solidFill>
              </a:rPr>
              <a:t>DFAS Open House</a:t>
            </a:r>
            <a:br>
              <a:rPr lang="en-US" dirty="0">
                <a:solidFill>
                  <a:srgbClr val="16216C"/>
                </a:solidFill>
              </a:rPr>
            </a:br>
            <a:r>
              <a:rPr lang="en-US" dirty="0">
                <a:solidFill>
                  <a:srgbClr val="16216C"/>
                </a:solidFill>
              </a:rPr>
              <a:t>MOCAS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Melissa Crawford</a:t>
            </a:r>
          </a:p>
          <a:p>
            <a:r>
              <a:rPr lang="en-US" dirty="0">
                <a:latin typeface="Arial"/>
                <a:cs typeface="Arial"/>
              </a:rPr>
              <a:t>Director, Contract Pay Operations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October 16,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pPr>
              <a:defRPr/>
            </a:pPr>
            <a:r>
              <a:rPr lang="en-US"/>
              <a:t>Integrity - Service - Innovation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MOCAS?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76200" y="998994"/>
            <a:ext cx="2209800" cy="51053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175">
            <a:solidFill>
              <a:srgbClr val="00004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None/>
            </a:pPr>
            <a:r>
              <a:rPr lang="en-US" sz="4400" b="1">
                <a:solidFill>
                  <a:srgbClr val="000066"/>
                </a:solidFill>
                <a:latin typeface="Calibri" panose="020F0502020204030204" pitchFamily="34" charset="0"/>
              </a:rPr>
              <a:t>M</a:t>
            </a:r>
            <a:r>
              <a:rPr lang="en-US" sz="1800" b="1">
                <a:solidFill>
                  <a:srgbClr val="000066"/>
                </a:solidFill>
                <a:latin typeface="Calibri" panose="020F0502020204030204" pitchFamily="34" charset="0"/>
              </a:rPr>
              <a:t>ECHANIZATION  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None/>
            </a:pPr>
            <a:r>
              <a:rPr lang="en-US" sz="4400" b="1">
                <a:solidFill>
                  <a:srgbClr val="000066"/>
                </a:solidFill>
                <a:latin typeface="Calibri" panose="020F0502020204030204" pitchFamily="34" charset="0"/>
              </a:rPr>
              <a:t>O</a:t>
            </a:r>
            <a:r>
              <a:rPr lang="en-US" sz="1800" b="1">
                <a:solidFill>
                  <a:srgbClr val="000066"/>
                </a:solidFill>
                <a:latin typeface="Calibri" panose="020F0502020204030204" pitchFamily="34" charset="0"/>
              </a:rPr>
              <a:t>F 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None/>
            </a:pPr>
            <a:r>
              <a:rPr lang="en-US" sz="4400" b="1">
                <a:solidFill>
                  <a:srgbClr val="000066"/>
                </a:solidFill>
                <a:latin typeface="Calibri" panose="020F0502020204030204" pitchFamily="34" charset="0"/>
              </a:rPr>
              <a:t>C</a:t>
            </a:r>
            <a:r>
              <a:rPr lang="en-US" sz="1800" b="1">
                <a:solidFill>
                  <a:srgbClr val="000066"/>
                </a:solidFill>
                <a:latin typeface="Calibri" panose="020F0502020204030204" pitchFamily="34" charset="0"/>
              </a:rPr>
              <a:t>ONTRACT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None/>
            </a:pPr>
            <a:r>
              <a:rPr lang="en-US" sz="4400" b="1">
                <a:solidFill>
                  <a:srgbClr val="000066"/>
                </a:solidFill>
                <a:latin typeface="Calibri" panose="020F0502020204030204" pitchFamily="34" charset="0"/>
              </a:rPr>
              <a:t>A</a:t>
            </a:r>
            <a:r>
              <a:rPr lang="en-US" sz="1800" b="1">
                <a:solidFill>
                  <a:srgbClr val="000066"/>
                </a:solidFill>
                <a:latin typeface="Calibri" panose="020F0502020204030204" pitchFamily="34" charset="0"/>
              </a:rPr>
              <a:t>DMINISTRATION  </a:t>
            </a:r>
          </a:p>
          <a:p>
            <a:pPr marL="342900" indent="-3429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None/>
            </a:pPr>
            <a:r>
              <a:rPr lang="en-US" sz="4400" b="1">
                <a:solidFill>
                  <a:srgbClr val="000066"/>
                </a:solidFill>
                <a:latin typeface="Calibri" panose="020F0502020204030204" pitchFamily="34" charset="0"/>
              </a:rPr>
              <a:t>S</a:t>
            </a:r>
            <a:r>
              <a:rPr lang="en-US" sz="1800" b="1">
                <a:solidFill>
                  <a:srgbClr val="000066"/>
                </a:solidFill>
                <a:latin typeface="Calibri" panose="020F0502020204030204" pitchFamily="34" charset="0"/>
              </a:rPr>
              <a:t>ERVICES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80" y="1991307"/>
            <a:ext cx="1077819" cy="10778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219359"/>
            <a:ext cx="990600" cy="6857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30" y="3488363"/>
            <a:ext cx="1083636" cy="10836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90" y="3516809"/>
            <a:ext cx="1090071" cy="109007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380" y="3551694"/>
            <a:ext cx="1027105" cy="102030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19" y="2275644"/>
            <a:ext cx="887762" cy="8877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81" y="2275644"/>
            <a:ext cx="905752" cy="90575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66" y="2289579"/>
            <a:ext cx="904538" cy="90453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75" y="3396171"/>
            <a:ext cx="914898" cy="91489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73" y="3380628"/>
            <a:ext cx="914399" cy="914399"/>
          </a:xfrm>
          <a:prstGeom prst="rect">
            <a:avLst/>
          </a:prstGeom>
        </p:spPr>
      </p:pic>
      <p:sp>
        <p:nvSpPr>
          <p:cNvPr id="44" name="Content Placeholder 2"/>
          <p:cNvSpPr>
            <a:spLocks noGrp="1"/>
          </p:cNvSpPr>
          <p:nvPr>
            <p:ph sz="half" idx="1"/>
          </p:nvPr>
        </p:nvSpPr>
        <p:spPr>
          <a:xfrm>
            <a:off x="2271181" y="5248114"/>
            <a:ext cx="3332067" cy="1228887"/>
          </a:xfrm>
        </p:spPr>
        <p:txBody>
          <a:bodyPr>
            <a:normAutofit fontScale="70000" lnSpcReduction="20000"/>
          </a:bodyPr>
          <a:lstStyle/>
          <a:p>
            <a:r>
              <a:rPr lang="en-US" sz="2300"/>
              <a:t>Pays More Complex Contracts</a:t>
            </a:r>
          </a:p>
          <a:p>
            <a:pPr lvl="1"/>
            <a:r>
              <a:rPr lang="en-US" sz="1400"/>
              <a:t>High Dollar</a:t>
            </a:r>
          </a:p>
          <a:p>
            <a:pPr lvl="1"/>
            <a:r>
              <a:rPr lang="en-US" sz="1400"/>
              <a:t>Multi-Year Contracts</a:t>
            </a:r>
          </a:p>
          <a:p>
            <a:pPr lvl="1"/>
            <a:r>
              <a:rPr lang="en-US" sz="1400"/>
              <a:t>Multi-Service Contracts</a:t>
            </a:r>
          </a:p>
          <a:p>
            <a:pPr lvl="1"/>
            <a:r>
              <a:rPr lang="en-US" sz="1400"/>
              <a:t>High Volume Deliverables</a:t>
            </a:r>
          </a:p>
          <a:p>
            <a:pPr lvl="1"/>
            <a:r>
              <a:rPr lang="en-US" sz="1400"/>
              <a:t>Foreign Currency</a:t>
            </a:r>
          </a:p>
          <a:p>
            <a:pPr lvl="1"/>
            <a:r>
              <a:rPr lang="en-US" sz="1400"/>
              <a:t>Foreign Military Sales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5517907" y="5271844"/>
            <a:ext cx="3657600" cy="13261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6216C"/>
              </a:buClr>
              <a:buSzPct val="100000"/>
              <a:buFont typeface="Wingdings 2" panose="05020102010507070707" pitchFamily="18" charset="2"/>
              <a:buChar char="»"/>
              <a:defRPr lang="en-US" sz="2400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Wingdings" pitchFamily="2" charset="2"/>
              <a:buChar char="ü"/>
              <a:defRPr lang="en-US" sz="2000" b="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34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Pays Financing Payments</a:t>
            </a:r>
          </a:p>
          <a:p>
            <a:pPr lvl="1"/>
            <a:r>
              <a:rPr lang="en-US" sz="1400"/>
              <a:t>Progress Payments</a:t>
            </a:r>
          </a:p>
          <a:p>
            <a:pPr lvl="1"/>
            <a:r>
              <a:rPr lang="en-US" sz="1400"/>
              <a:t>Performance-Based Payments</a:t>
            </a:r>
          </a:p>
          <a:p>
            <a:pPr lvl="1"/>
            <a:r>
              <a:rPr lang="en-US" sz="1400"/>
              <a:t>Commercial Item Financing</a:t>
            </a:r>
          </a:p>
          <a:p>
            <a:pPr lvl="1"/>
            <a:r>
              <a:rPr lang="en-US" sz="1400"/>
              <a:t>Interim Cost Payments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02796" y="823453"/>
            <a:ext cx="2629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heavy">
                <a:solidFill>
                  <a:srgbClr val="00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MOCAS?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85491" y="1524000"/>
            <a:ext cx="2988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heavy">
                <a:solidFill>
                  <a:srgbClr val="00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WHO USES MOCAS?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76834" y="4873876"/>
            <a:ext cx="19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heavy">
                <a:solidFill>
                  <a:srgbClr val="0000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WHY MOCAS?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271181" y="1208924"/>
            <a:ext cx="6533368" cy="42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16216C"/>
              </a:buClr>
              <a:buSzPct val="100000"/>
              <a:buFont typeface="Wingdings 2" panose="05020102010507070707" pitchFamily="18" charset="2"/>
              <a:buChar char="»"/>
              <a:defRPr lang="en-US" sz="2400" kern="1200">
                <a:solidFill>
                  <a:srgbClr val="16216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Wingdings" pitchFamily="2" charset="2"/>
              <a:buChar char="ü"/>
              <a:defRPr lang="en-US" sz="2000" b="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334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8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19263" indent="-228600" algn="l" defTabSz="914400" rtl="0" eaLnBrk="1" latinLnBrk="0" hangingPunct="1">
              <a:spcBef>
                <a:spcPct val="20000"/>
              </a:spcBef>
              <a:buClr>
                <a:srgbClr val="293685"/>
              </a:buClr>
              <a:buFont typeface="Arial" pitchFamily="34" charset="0"/>
              <a:buChar char="•"/>
              <a:defRPr lang="en-US" sz="16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Integrated system supporting post-award administration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02" y="1991307"/>
            <a:ext cx="1077819" cy="107781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505200" y="6527884"/>
            <a:ext cx="18325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050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1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36" y="837047"/>
            <a:ext cx="5403185" cy="1899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736930"/>
            <a:ext cx="4486651" cy="251927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D5F5-54A3-4749-8E90-F5AFC8F8F0D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Impact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73642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Sikorsky Black Hawk Helicopter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905" y="4927825"/>
            <a:ext cx="4729895" cy="1549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6172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F-16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928" y="4876800"/>
            <a:ext cx="3078481" cy="36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Typhoon Weapon System 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7315200" y="228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F-117 Nighthawk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1" y="5181600"/>
            <a:ext cx="4261704" cy="1296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838200"/>
            <a:ext cx="3914775" cy="22675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95884" y="26517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Blackhawk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5738" y="2667036"/>
            <a:ext cx="5072062" cy="23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018" y="1030069"/>
            <a:ext cx="87264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"/>
              <a:defRPr sz="2400">
                <a:solidFill>
                  <a:srgbClr val="000099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P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085850" indent="-2286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3pPr>
            <a:lvl4pPr marL="1428750" indent="-2286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4pPr>
            <a:lvl5pPr marL="1771650" indent="-228600">
              <a:spcBef>
                <a:spcPct val="20000"/>
              </a:spcBef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 2" pitchFamily="18" charset="2"/>
              <a:buChar char=""/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Contract Pay – FYE 2023</a:t>
            </a:r>
          </a:p>
          <a:p>
            <a:pPr lvl="1"/>
            <a:r>
              <a:rPr lang="en-US" altLang="en-US" dirty="0"/>
              <a:t>287,748 Active Contracts</a:t>
            </a:r>
          </a:p>
          <a:p>
            <a:pPr lvl="1"/>
            <a:r>
              <a:rPr lang="en-US" altLang="en-US" dirty="0"/>
              <a:t>17,259 A</a:t>
            </a:r>
            <a:r>
              <a:rPr lang="en-US" altLang="en-US" dirty="0">
                <a:solidFill>
                  <a:schemeClr val="tx1"/>
                </a:solidFill>
              </a:rPr>
              <a:t>ctive</a:t>
            </a:r>
            <a:r>
              <a:rPr lang="en-US" altLang="en-US" dirty="0"/>
              <a:t> Contractors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$2.77 Trillion Obligations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653,252 Invoices Processed</a:t>
            </a:r>
          </a:p>
          <a:p>
            <a:pPr lvl="1"/>
            <a:r>
              <a:rPr lang="en-US" altLang="en-US" dirty="0"/>
              <a:t>$222.34 Billion Disbursed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Contract Pay – FYTD 2024</a:t>
            </a:r>
          </a:p>
          <a:p>
            <a:pPr lvl="1"/>
            <a:r>
              <a:rPr lang="en-US" altLang="en-US" dirty="0"/>
              <a:t>297,896 Active Contracts</a:t>
            </a:r>
          </a:p>
          <a:p>
            <a:pPr lvl="1" eaLnBrk="1" hangingPunct="1"/>
            <a:r>
              <a:rPr lang="en-US" altLang="en-US" dirty="0"/>
              <a:t>17,270 A</a:t>
            </a:r>
            <a:r>
              <a:rPr lang="en-US" altLang="en-US" dirty="0">
                <a:solidFill>
                  <a:schemeClr val="tx1"/>
                </a:solidFill>
              </a:rPr>
              <a:t>ctive</a:t>
            </a:r>
            <a:r>
              <a:rPr lang="en-US" altLang="en-US" dirty="0"/>
              <a:t> Contractors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$2.91 Trillion Obligations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642,806 Invoices Processed</a:t>
            </a:r>
          </a:p>
          <a:p>
            <a:pPr lvl="1" eaLnBrk="1" hangingPunct="1"/>
            <a:r>
              <a:rPr lang="en-US" altLang="en-US"/>
              <a:t>$225.07 </a:t>
            </a:r>
            <a:r>
              <a:rPr lang="en-US" altLang="en-US" dirty="0"/>
              <a:t>Billion Disbursed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52816" y="3524935"/>
            <a:ext cx="34547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Obligation Dollars by Service </a:t>
            </a:r>
          </a:p>
          <a:p>
            <a:pPr algn="ctr"/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24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815096" y="910673"/>
            <a:ext cx="3476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Active Contracts – FY 24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562344"/>
            <a:ext cx="2133600" cy="168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6/2/2017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MOCAS Magnitude of Operations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636691" y="4020234"/>
          <a:ext cx="4287043" cy="230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4550664" y="1336393"/>
          <a:ext cx="4288536" cy="230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Integrity - Service - Innovation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33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>
            <a:stCxn id="20" idx="2"/>
            <a:endCxn id="80" idx="0"/>
          </p:cNvCxnSpPr>
          <p:nvPr/>
        </p:nvCxnSpPr>
        <p:spPr>
          <a:xfrm flipH="1">
            <a:off x="3429295" y="2509235"/>
            <a:ext cx="33290" cy="20491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9" idx="0"/>
          </p:cNvCxnSpPr>
          <p:nvPr/>
        </p:nvCxnSpPr>
        <p:spPr>
          <a:xfrm>
            <a:off x="1143000" y="2471059"/>
            <a:ext cx="0" cy="20996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645857" y="1021589"/>
            <a:ext cx="1633456" cy="148764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600"/>
              <a:t>Wide Area Work Flow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High-Level MOCAS Processing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21199" y="1017578"/>
            <a:ext cx="1633456" cy="148764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600"/>
              <a:t>Accounting Systems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63" y="1148807"/>
            <a:ext cx="1346720" cy="9274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1" y="1125169"/>
            <a:ext cx="801441" cy="80144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52400" y="4830344"/>
            <a:ext cx="8839200" cy="4951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/>
              <a:t>MOCAS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95247" y="3051652"/>
            <a:ext cx="1138597" cy="10980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/>
              <a:t>EUD System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39" y="3144853"/>
            <a:ext cx="734337" cy="73433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05" y="2938919"/>
            <a:ext cx="1117523" cy="111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700692" y="3286330"/>
            <a:ext cx="967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Contracts/</a:t>
            </a:r>
          </a:p>
          <a:p>
            <a:pPr algn="ctr"/>
            <a:r>
              <a:rPr lang="en-US" sz="1400" b="1"/>
              <a:t>Mods</a:t>
            </a:r>
            <a:endParaRPr lang="en-US" sz="2400" b="1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491" y="2936602"/>
            <a:ext cx="1117523" cy="1117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2893284" y="3196999"/>
            <a:ext cx="1202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Invoices/ Receiving Reports</a:t>
            </a:r>
            <a:endParaRPr lang="en-US" sz="2400" b="1"/>
          </a:p>
        </p:txBody>
      </p:sp>
      <p:sp>
        <p:nvSpPr>
          <p:cNvPr id="52" name="Rectangle 51"/>
          <p:cNvSpPr/>
          <p:nvPr/>
        </p:nvSpPr>
        <p:spPr>
          <a:xfrm>
            <a:off x="7525821" y="3008154"/>
            <a:ext cx="1138597" cy="10980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/>
              <a:t>Federal Reserve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68" y="3135314"/>
            <a:ext cx="531429" cy="531429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221661" y="1026954"/>
            <a:ext cx="1633456" cy="148764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600"/>
              <a:t>Contractor Community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5638800" y="2514600"/>
            <a:ext cx="0" cy="5443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882950" y="2547259"/>
            <a:ext cx="0" cy="52010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828900" y="4170775"/>
            <a:ext cx="15550" cy="7238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5648425" y="4162309"/>
            <a:ext cx="0" cy="7323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02" y="1098532"/>
            <a:ext cx="1516876" cy="92164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65" y="1317638"/>
            <a:ext cx="1208668" cy="702538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>
          <a:xfrm flipV="1">
            <a:off x="8077200" y="2446866"/>
            <a:ext cx="0" cy="5443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2" idx="0"/>
            <a:endCxn id="52" idx="2"/>
          </p:cNvCxnSpPr>
          <p:nvPr/>
        </p:nvCxnSpPr>
        <p:spPr>
          <a:xfrm flipV="1">
            <a:off x="8095120" y="4106196"/>
            <a:ext cx="0" cy="4579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72821" y="4570746"/>
            <a:ext cx="154035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Contract Input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785240" y="4558418"/>
            <a:ext cx="128811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Entitlement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042632" y="4556777"/>
            <a:ext cx="141570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Prevalidation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13454" y="4564111"/>
            <a:ext cx="116333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Disbursing</a:t>
            </a:r>
          </a:p>
        </p:txBody>
      </p:sp>
      <p:cxnSp>
        <p:nvCxnSpPr>
          <p:cNvPr id="86" name="Elbow Connector 85"/>
          <p:cNvCxnSpPr>
            <a:stCxn id="82" idx="1"/>
            <a:endCxn id="18" idx="3"/>
          </p:cNvCxnSpPr>
          <p:nvPr/>
        </p:nvCxnSpPr>
        <p:spPr>
          <a:xfrm rot="10800000">
            <a:off x="6554656" y="1761401"/>
            <a:ext cx="958799" cy="2987376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32857" y="1022995"/>
            <a:ext cx="1633456" cy="148764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600"/>
              <a:t>Contract Writing System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32" y="1064044"/>
            <a:ext cx="899654" cy="104359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71" y="1189060"/>
            <a:ext cx="854922" cy="79935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5836675" y="5562999"/>
            <a:ext cx="1097525" cy="9315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1400"/>
              <a:t>SCRT System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86883" y="5193668"/>
            <a:ext cx="149906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/>
              <a:t>Reconciliation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55" y="5585066"/>
            <a:ext cx="652372" cy="652372"/>
          </a:xfrm>
          <a:prstGeom prst="rect">
            <a:avLst/>
          </a:prstGeom>
        </p:spPr>
      </p:pic>
      <p:cxnSp>
        <p:nvCxnSpPr>
          <p:cNvPr id="63" name="Elbow Connector 62"/>
          <p:cNvCxnSpPr>
            <a:stCxn id="58" idx="3"/>
            <a:endCxn id="62" idx="2"/>
          </p:cNvCxnSpPr>
          <p:nvPr/>
        </p:nvCxnSpPr>
        <p:spPr>
          <a:xfrm flipV="1">
            <a:off x="6934200" y="5563000"/>
            <a:ext cx="1202216" cy="465783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80" y="5682717"/>
            <a:ext cx="739223" cy="73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7284931" y="5799997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1081/</a:t>
            </a:r>
          </a:p>
          <a:p>
            <a:pPr algn="ctr"/>
            <a:r>
              <a:rPr lang="en-US" sz="1400" b="1"/>
              <a:t>1017G</a:t>
            </a:r>
            <a:endParaRPr lang="en-US" sz="2400" b="1"/>
          </a:p>
        </p:txBody>
      </p:sp>
      <p:sp>
        <p:nvSpPr>
          <p:cNvPr id="44" name="Rectangle 43"/>
          <p:cNvSpPr/>
          <p:nvPr/>
        </p:nvSpPr>
        <p:spPr>
          <a:xfrm>
            <a:off x="3505200" y="6527884"/>
            <a:ext cx="18325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050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D5F5-54A3-4749-8E90-F5AFC8F8F0D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b="1">
                <a:solidFill>
                  <a:srgbClr val="162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6527884"/>
            <a:ext cx="18325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050">
                <a:solidFill>
                  <a:prstClr val="white"/>
                </a:solidFill>
              </a:rPr>
              <a:t>Integrity - Service - Innovation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A4B7-05AF-4F5F-8812-770AA6AFFD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1482"/>
      </p:ext>
    </p:extLst>
  </p:cSld>
  <p:clrMapOvr>
    <a:masterClrMapping/>
  </p:clrMapOvr>
</p:sld>
</file>

<file path=ppt/theme/theme1.xml><?xml version="1.0" encoding="utf-8"?>
<a:theme xmlns:a="http://schemas.openxmlformats.org/drawingml/2006/main" name="PSAH_PowerPoint_Template_FY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SAH_PowerPoint_Template_FY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s xmlns="f29c9cbf-560f-43c9-9244-3dc20307dddb" xsi:nil="true"/>
    <Official_x0020_Publication xmlns="f29c9cbf-560f-43c9-9244-3dc20307dddb">No</Official_x0020_Publication>
    <CategoryDescription xmlns="http://schemas.microsoft.com/sharepoint.v3" xsi:nil="true"/>
    <Effective xmlns="f29c9cbf-560f-43c9-9244-3dc20307dddb">2017-07-17T05:00:00+00:00</Effective>
    <TaxCatchAll xmlns="f29c9cbf-560f-43c9-9244-3dc20307dddb"/>
    <DFAS_x0020_Description xmlns="f29c9cbf-560f-43c9-9244-3dc20307dddb">DFAS PowerPoint Template</DFAS_x0020_Description>
    <EMail xmlns="http://schemas.microsoft.com/sharepoint/v3">loren.r.elks.civ@mail.mil</EMail>
    <ga678c29b9ae4a3bb9df7ef198f9aa4f xmlns="f29c9cbf-560f-43c9-9244-3dc20307dd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21bf7d61-4784-4321-b5c4-298677ca5af0</TermId>
        </TermInfo>
      </Terms>
    </ga678c29b9ae4a3bb9df7ef198f9aa4f>
    <f8d6e9a0a6b74e428281b72fcd1c9427 xmlns="f29c9cbf-560f-43c9-9244-3dc20307dddb">
      <Terms xmlns="http://schemas.microsoft.com/office/infopath/2007/PartnerControls"/>
    </f8d6e9a0a6b74e428281b72fcd1c9427>
    <i1410b95ab2e41569bbc3e652a9ddbdc xmlns="f29c9cbf-560f-43c9-9244-3dc20307dddb">
      <Terms xmlns="http://schemas.microsoft.com/office/infopath/2007/PartnerControls"/>
    </i1410b95ab2e41569bbc3e652a9ddbdc>
    <Expiration xmlns="f29c9cbf-560f-43c9-9244-3dc20307dddb">2018-07-17T05:00:00+00:00</Expiration>
    <b45c5db54e3f425cbceea5586bb54d74 xmlns="f29c9cbf-560f-43c9-9244-3dc20307dd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FOUO</TermName>
          <TermId xmlns="http://schemas.microsoft.com/office/infopath/2007/PartnerControls">0e05ee91-4f24-4f05-a135-5eec5974272b</TermId>
        </TermInfo>
      </Terms>
    </b45c5db54e3f425cbceea5586bb54d74>
    <Owner xmlns="f29c9cbf-560f-43c9-9244-3dc20307dddb">
      <UserInfo>
        <DisplayName>Elks, Loren R CIV DFAS ZCT (US)</DisplayName>
        <AccountId>293</AccountId>
        <AccountType/>
      </UserInfo>
    </Owner>
    <c269273496714ee08f51dd13dc649cb8 xmlns="f29c9cbf-560f-43c9-9244-3dc20307dd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Communications</TermName>
          <TermId xmlns="http://schemas.microsoft.com/office/infopath/2007/PartnerControls">b1e2baf1-6f73-46df-b394-6ad5f7feac43</TermId>
        </TermInfo>
      </Terms>
    </c269273496714ee08f51dd13dc649cb8>
    <df546e78ad984af4b54c5f3dbfd68f0c xmlns="f29c9cbf-560f-43c9-9244-3dc20307dd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Enterprise Communication Strategy</TermName>
          <TermId xmlns="http://schemas.microsoft.com/office/infopath/2007/PartnerControls">286be4c2-2a96-49f4-8600-a2744e74cd2a</TermId>
        </TermInfo>
      </Terms>
    </df546e78ad984af4b54c5f3dbfd68f0c>
    <oaf872338638480899543563041f1a88 xmlns="f29c9cbf-560f-43c9-9244-3dc20307dd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Enterprise Communication Strategy</TermName>
          <TermId xmlns="http://schemas.microsoft.com/office/infopath/2007/PartnerControls">286be4c2-2a96-49f4-8600-a2744e74cd2a</TermId>
        </TermInfo>
      </Terms>
    </oaf872338638480899543563041f1a88>
    <DFAS_x0020_Title xmlns="f29c9cbf-560f-43c9-9244-3dc20307dddb">DFAS PowerPoint Template</DFAS_x0020_Titl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:Policy xmlns:p="office.server.policy" id="" local="true">
  <p:Name>DFAS Document</p:Name>
  <p:Description>Expiration policy for DFAS documents</p:Description>
  <p:Statement>Policy Statement</p:Statement>
  <p:PolicyItems>
    <p:PolicyItem featureId="Microsoft.Office.RecordsManagement.PolicyFeatures.Expiration" staticId="0x010100D8EAA762DF7ED04BA03B9D4ED53BE0640056617AE41A754842AEDDD55906C319BA|1262867588" UniqueId="a0babc09-defc-445f-b633-4ccbf8f270fe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0</number>
                  <property>Expiration</property>
                  <propertyId>27d7387a-1d69-43bb-8e8c-fe785efb1049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FAS Document" ma:contentTypeID="0x010100D8EAA762DF7ED04BA03B9D4ED53BE0640056617AE41A754842AEDDD55906C319BA" ma:contentTypeVersion="54" ma:contentTypeDescription="Base document type, includes: Title, Description, Keywords, Organizational Owner, Primary Audience, Content Site Specific, Document Type, DFAS Topic, DFAS Subtopic, Author, Email Address, Official Publication, Expiration Date, Owner, Info Label" ma:contentTypeScope="" ma:versionID="ba9df07e6de515ec2b73edb4a4f19b27">
  <xsd:schema xmlns:xsd="http://www.w3.org/2001/XMLSchema" xmlns:xs="http://www.w3.org/2001/XMLSchema" xmlns:p="http://schemas.microsoft.com/office/2006/metadata/properties" xmlns:ns1="http://schemas.microsoft.com/sharepoint/v3" xmlns:ns2="f29c9cbf-560f-43c9-9244-3dc20307dddb" xmlns:ns4="http://schemas.microsoft.com/sharepoint.v3" targetNamespace="http://schemas.microsoft.com/office/2006/metadata/properties" ma:root="true" ma:fieldsID="333151c6b02a88b5acbbb49112f0ba30" ns1:_="" ns2:_="" ns4:_="">
    <xsd:import namespace="http://schemas.microsoft.com/sharepoint/v3"/>
    <xsd:import namespace="f29c9cbf-560f-43c9-9244-3dc20307dddb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2:DFAS_x0020_Title"/>
                <xsd:element ref="ns2:DFAS_x0020_Description"/>
                <xsd:element ref="ns2:Authors" minOccurs="0"/>
                <xsd:element ref="ns1:EMail"/>
                <xsd:element ref="ns2:Owner"/>
                <xsd:element ref="ns2:Official_x0020_Publication"/>
                <xsd:element ref="ns2:Effective" minOccurs="0"/>
                <xsd:element ref="ns2:Expiration"/>
                <xsd:element ref="ns2:f8d6e9a0a6b74e428281b72fcd1c9427" minOccurs="0"/>
                <xsd:element ref="ns2:ga678c29b9ae4a3bb9df7ef198f9aa4f" minOccurs="0"/>
                <xsd:element ref="ns2:b45c5db54e3f425cbceea5586bb54d74" minOccurs="0"/>
                <xsd:element ref="ns2:c269273496714ee08f51dd13dc649cb8" minOccurs="0"/>
                <xsd:element ref="ns2:df546e78ad984af4b54c5f3dbfd68f0c" minOccurs="0"/>
                <xsd:element ref="ns2:oaf872338638480899543563041f1a88" minOccurs="0"/>
                <xsd:element ref="ns4:CategoryDescription" minOccurs="0"/>
                <xsd:element ref="ns2:TaxCatchAll" minOccurs="0"/>
                <xsd:element ref="ns2:TaxCatchAllLabel" minOccurs="0"/>
                <xsd:element ref="ns2:i1410b95ab2e41569bbc3e652a9ddbdc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" ma:index="11" ma:displayName="E-Mail" ma:internalName="EMail" ma:readOnly="false">
      <xsd:simpleType>
        <xsd:restriction base="dms:Text"/>
      </xsd:simpleType>
    </xsd:element>
    <xsd:element name="_dlc_Exempt" ma:index="34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c9cbf-560f-43c9-9244-3dc20307dddb" elementFormDefault="qualified">
    <xsd:import namespace="http://schemas.microsoft.com/office/2006/documentManagement/types"/>
    <xsd:import namespace="http://schemas.microsoft.com/office/infopath/2007/PartnerControls"/>
    <xsd:element name="DFAS_x0020_Title" ma:index="1" ma:displayName="DFAS Title" ma:internalName="DFAS_x0020_Title" ma:readOnly="false">
      <xsd:simpleType>
        <xsd:restriction base="dms:Text">
          <xsd:maxLength value="255"/>
        </xsd:restriction>
      </xsd:simpleType>
    </xsd:element>
    <xsd:element name="DFAS_x0020_Description" ma:index="2" ma:displayName="DFAS Description" ma:internalName="DFAS_x0020_Description" ma:readOnly="false">
      <xsd:simpleType>
        <xsd:restriction base="dms:Note">
          <xsd:maxLength value="255"/>
        </xsd:restriction>
      </xsd:simpleType>
    </xsd:element>
    <xsd:element name="Authors" ma:index="9" nillable="true" ma:displayName="Authors" ma:internalName="Authors">
      <xsd:simpleType>
        <xsd:restriction base="dms:Text">
          <xsd:maxLength value="255"/>
        </xsd:restriction>
      </xsd:simpleType>
    </xsd:element>
    <xsd:element name="Owner" ma:index="12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fficial_x0020_Publication" ma:index="13" ma:displayName="Official Publication" ma:default="No" ma:format="Dropdown" ma:internalName="Official_x0020_Publication" ma:readOnly="false">
      <xsd:simpleType>
        <xsd:restriction base="dms:Choice">
          <xsd:enumeration value="Yes"/>
          <xsd:enumeration value="No"/>
        </xsd:restriction>
      </xsd:simpleType>
    </xsd:element>
    <xsd:element name="Effective" ma:index="15" nillable="true" ma:displayName="Effective" ma:default="[today]" ma:format="DateOnly" ma:internalName="Effective">
      <xsd:simpleType>
        <xsd:restriction base="dms:DateTime"/>
      </xsd:simpleType>
    </xsd:element>
    <xsd:element name="Expiration" ma:index="16" ma:displayName="Expiration" ma:format="DateOnly" ma:internalName="Expiration">
      <xsd:simpleType>
        <xsd:restriction base="dms:DateTime"/>
      </xsd:simpleType>
    </xsd:element>
    <xsd:element name="f8d6e9a0a6b74e428281b72fcd1c9427" ma:index="19" nillable="true" ma:taxonomy="true" ma:internalName="f8d6e9a0a6b74e428281b72fcd1c9427" ma:taxonomyFieldName="Content_x0020_Site_x0020_Specific" ma:displayName="Content Site Specific" ma:default="" ma:fieldId="{f8d6e9a0-a6b7-4e42-8281-b72fcd1c9427}" ma:sspId="5cb87772-91e2-49fa-9181-38e0924436ec" ma:termSetId="b736506a-99a8-4be3-a323-ded2b14d64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678c29b9ae4a3bb9df7ef198f9aa4f" ma:index="21" ma:taxonomy="true" ma:internalName="ga678c29b9ae4a3bb9df7ef198f9aa4f" ma:taxonomyFieldName="Document_x0020_Type" ma:displayName="Document Type" ma:readOnly="false" ma:default="" ma:fieldId="{0a678c29-b9ae-4a3b-b9df-7ef198f9aa4f}" ma:sspId="5cb87772-91e2-49fa-9181-38e0924436ec" ma:termSetId="033bc6b1-963f-4f36-bedd-7baee79479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5c5db54e3f425cbceea5586bb54d74" ma:index="23" nillable="true" ma:taxonomy="true" ma:internalName="b45c5db54e3f425cbceea5586bb54d74" ma:taxonomyFieldName="Iinfo_x0020_Label" ma:displayName="Info Label" ma:readOnly="false" ma:default="1;#FOUO|0e05ee91-4f24-4f05-a135-5eec5974272b" ma:fieldId="{b45c5db5-4e3f-425c-bcee-a5586bb54d74}" ma:sspId="5cb87772-91e2-49fa-9181-38e0924436ec" ma:termSetId="6d2a4631-d5c1-4d38-889a-93e944c42f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269273496714ee08f51dd13dc649cb8" ma:index="24" ma:taxonomy="true" ma:internalName="c269273496714ee08f51dd13dc649cb8" ma:taxonomyFieldName="Organizational_x0020_Owner" ma:displayName="Organizational Owner" ma:readOnly="false" ma:default="" ma:fieldId="{c2692734-9671-4ee0-8f51-dd13dc649cb8}" ma:sspId="5cb87772-91e2-49fa-9181-38e0924436ec" ma:termSetId="601496aa-d947-4ab3-a82b-7341a22fc8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546e78ad984af4b54c5f3dbfd68f0c" ma:index="25" ma:taxonomy="true" ma:internalName="df546e78ad984af4b54c5f3dbfd68f0c" ma:taxonomyFieldName="DFAS_x0020_Topic" ma:displayName="DFAS Topic" ma:readOnly="false" ma:default="" ma:fieldId="{df546e78-ad98-4af4-b54c-5f3dbfd68f0c}" ma:sspId="5cb87772-91e2-49fa-9181-38e0924436ec" ma:termSetId="c7c30738-1090-4f00-bdbb-eafcc31479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af872338638480899543563041f1a88" ma:index="27" ma:taxonomy="true" ma:internalName="oaf872338638480899543563041f1a88" ma:taxonomyFieldName="DFAS_x0020_Subtopic" ma:displayName="DFAS Subtopic" ma:readOnly="false" ma:default="" ma:fieldId="{8af87233-8638-4808-9954-3563041f1a88}" ma:taxonomyMulti="true" ma:sspId="5cb87772-91e2-49fa-9181-38e0924436ec" ma:termSetId="c7c30738-1090-4f00-bdbb-eafcc31479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0" nillable="true" ma:displayName="Taxonomy Catch All Column" ma:hidden="true" ma:list="{4f5cf792-8fb7-47b1-8a33-c1f5bae59e3e}" ma:internalName="TaxCatchAll" ma:showField="CatchAllData" ma:web="e8ee3de8-0ea4-48cc-8dc1-9bdf8935eb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2" nillable="true" ma:displayName="Taxonomy Catch All Column1" ma:hidden="true" ma:list="{4f5cf792-8fb7-47b1-8a33-c1f5bae59e3e}" ma:internalName="TaxCatchAllLabel" ma:readOnly="true" ma:showField="CatchAllDataLabel" ma:web="e8ee3de8-0ea4-48cc-8dc1-9bdf8935eb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1410b95ab2e41569bbc3e652a9ddbdc" ma:index="33" nillable="true" ma:taxonomy="true" ma:internalName="i1410b95ab2e41569bbc3e652a9ddbdc" ma:taxonomyFieldName="Primary_x0020_Audience" ma:displayName="Primary Audience" ma:default="" ma:fieldId="{21410b95-ab2e-4156-9bbc-3e652a9ddbdc}" ma:taxonomyMulti="true" ma:sspId="5cb87772-91e2-49fa-9181-38e0924436ec" ma:termSetId="89be196f-57bd-4392-8786-a425d2a83fd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9" nillable="true" ma:displayName="Description" ma:hidden="true" ma:internalName="CategoryDescrip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5cb87772-91e2-49fa-9181-38e0924436ec" ContentTypeId="0x010100D8EAA762DF7ED04BA03B9D4ED53BE064" PreviousValue="false"/>
</file>

<file path=customXml/itemProps1.xml><?xml version="1.0" encoding="utf-8"?>
<ds:datastoreItem xmlns:ds="http://schemas.openxmlformats.org/officeDocument/2006/customXml" ds:itemID="{DDA641A6-610F-4CA2-A745-5C81B5CC4F66}">
  <ds:schemaRefs>
    <ds:schemaRef ds:uri="f29c9cbf-560f-43c9-9244-3dc20307dd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8E6E24-45CC-4C2A-B9E2-E0C59884AA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AA6E56-C2E0-4880-866B-556A478617EF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B02B2C4F-C871-4E02-8687-A86CD8E12CD7}">
  <ds:schemaRefs>
    <ds:schemaRef ds:uri="f29c9cbf-560f-43c9-9244-3dc20307dd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3E148D7B-5D9C-46CE-B500-EDF6E32C3FC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250</Words>
  <Application>Microsoft Office PowerPoint</Application>
  <PresentationFormat>On-screen Show (4:3)</PresentationFormat>
  <Paragraphs>91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Arial</vt:lpstr>
      <vt:lpstr>Arial Unicode MS</vt:lpstr>
      <vt:lpstr>Calibri</vt:lpstr>
      <vt:lpstr>Times New Roman</vt:lpstr>
      <vt:lpstr>Wingdings</vt:lpstr>
      <vt:lpstr>Wingdings 2</vt:lpstr>
      <vt:lpstr>PSAH_PowerPoint_Template_FY14</vt:lpstr>
      <vt:lpstr>Content Slides</vt:lpstr>
      <vt:lpstr>Last Slide</vt:lpstr>
      <vt:lpstr>1_Content Slides</vt:lpstr>
      <vt:lpstr>12_Content Slides</vt:lpstr>
      <vt:lpstr>4_Content Slides</vt:lpstr>
      <vt:lpstr>5_Content Slides</vt:lpstr>
      <vt:lpstr>Last Slide</vt:lpstr>
      <vt:lpstr>Content Slides</vt:lpstr>
      <vt:lpstr>PSAH_PowerPoint_Template_FY14</vt:lpstr>
      <vt:lpstr>DFAS Open House MOCAS Overview</vt:lpstr>
      <vt:lpstr>What is MOCAS?</vt:lpstr>
      <vt:lpstr>Our Impact</vt:lpstr>
      <vt:lpstr>MOCAS Magnitude of Operations</vt:lpstr>
      <vt:lpstr>High-Level MOCAS Processing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(2nd line if necessary)</dc:title>
  <dc:creator>ELKS, LOREN CIV DFAS</dc:creator>
  <cp:lastModifiedBy>Crawford, Melissa A CIV DFAS JAL (USA)</cp:lastModifiedBy>
  <cp:revision>5</cp:revision>
  <cp:lastPrinted>2018-05-11T14:01:28Z</cp:lastPrinted>
  <dcterms:modified xsi:type="dcterms:W3CDTF">2024-10-04T20:09:20Z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Primary Audience">
    <vt:lpwstr/>
  </property>
  <property fmtid="{D5CDD505-2E9C-101B-9397-08002B2CF9AE}" pid="4" name="ContentTypeId">
    <vt:lpwstr>0x010100D8EAA762DF7ED04BA03B9D4ED53BE0640056617AE41A754842AEDDD55906C319BA</vt:lpwstr>
  </property>
  <property fmtid="{D5CDD505-2E9C-101B-9397-08002B2CF9AE}" pid="5" name="DFAS Subtopic">
    <vt:lpwstr>83;#Enterprise Communication Strategy|286be4c2-2a96-49f4-8600-a2744e74cd2a</vt:lpwstr>
  </property>
  <property fmtid="{D5CDD505-2E9C-101B-9397-08002B2CF9AE}" pid="6" name="Content Site Specific">
    <vt:lpwstr/>
  </property>
  <property fmtid="{D5CDD505-2E9C-101B-9397-08002B2CF9AE}" pid="7" name="TaxKeywordTaxHTField">
    <vt:lpwstr/>
  </property>
  <property fmtid="{D5CDD505-2E9C-101B-9397-08002B2CF9AE}" pid="8" name="Iinfo Label">
    <vt:lpwstr>1;#FOUO|0e05ee91-4f24-4f05-a135-5eec5974272b</vt:lpwstr>
  </property>
  <property fmtid="{D5CDD505-2E9C-101B-9397-08002B2CF9AE}" pid="9" name="DFAS Topic">
    <vt:lpwstr>83;#Enterprise Communication Strategy|286be4c2-2a96-49f4-8600-a2744e74cd2a</vt:lpwstr>
  </property>
  <property fmtid="{D5CDD505-2E9C-101B-9397-08002B2CF9AE}" pid="10" name="Organizational Owner">
    <vt:lpwstr>120;#Corporate Communications|b1e2baf1-6f73-46df-b394-6ad5f7feac43</vt:lpwstr>
  </property>
  <property fmtid="{D5CDD505-2E9C-101B-9397-08002B2CF9AE}" pid="11" name="Document Type">
    <vt:lpwstr>45;#Template|21bf7d61-4784-4321-b5c4-298677ca5af0</vt:lpwstr>
  </property>
</Properties>
</file>